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EV8kie5Z0.mp4" Type="http://schemas.openxmlformats.org/officeDocument/2006/relationships/video"/><Relationship Id="rId4" Target="../media/VAEV8kie5Z0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89279" y="-3065647"/>
            <a:ext cx="18705734" cy="18705734"/>
          </a:xfrm>
          <a:custGeom>
            <a:avLst/>
            <a:gdLst/>
            <a:ahLst/>
            <a:cxnLst/>
            <a:rect r="r" b="b" t="t" l="l"/>
            <a:pathLst>
              <a:path h="18705734" w="18705734">
                <a:moveTo>
                  <a:pt x="0" y="0"/>
                </a:moveTo>
                <a:lnTo>
                  <a:pt x="18705735" y="0"/>
                </a:lnTo>
                <a:lnTo>
                  <a:pt x="18705735" y="18705734"/>
                </a:lnTo>
                <a:lnTo>
                  <a:pt x="0" y="1870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06811" y="-1343130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799070" y="8661085"/>
            <a:ext cx="1823236" cy="960487"/>
            <a:chOff x="0" y="0"/>
            <a:chExt cx="2430981" cy="128065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30981" cy="1280650"/>
              <a:chOff x="0" y="0"/>
              <a:chExt cx="480194" cy="25296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0194" cy="252968"/>
              </a:xfrm>
              <a:custGeom>
                <a:avLst/>
                <a:gdLst/>
                <a:ahLst/>
                <a:cxnLst/>
                <a:rect r="r" b="b" t="t" l="l"/>
                <a:pathLst>
                  <a:path h="252968" w="480194">
                    <a:moveTo>
                      <a:pt x="126484" y="0"/>
                    </a:moveTo>
                    <a:lnTo>
                      <a:pt x="353710" y="0"/>
                    </a:lnTo>
                    <a:cubicBezTo>
                      <a:pt x="387256" y="0"/>
                      <a:pt x="419427" y="13326"/>
                      <a:pt x="443148" y="37046"/>
                    </a:cubicBezTo>
                    <a:cubicBezTo>
                      <a:pt x="466868" y="60767"/>
                      <a:pt x="480194" y="92938"/>
                      <a:pt x="480194" y="126484"/>
                    </a:cubicBezTo>
                    <a:lnTo>
                      <a:pt x="480194" y="126484"/>
                    </a:lnTo>
                    <a:cubicBezTo>
                      <a:pt x="480194" y="160030"/>
                      <a:pt x="466868" y="192201"/>
                      <a:pt x="443148" y="215922"/>
                    </a:cubicBezTo>
                    <a:cubicBezTo>
                      <a:pt x="419427" y="239642"/>
                      <a:pt x="387256" y="252968"/>
                      <a:pt x="353710" y="252968"/>
                    </a:cubicBezTo>
                    <a:lnTo>
                      <a:pt x="126484" y="252968"/>
                    </a:lnTo>
                    <a:cubicBezTo>
                      <a:pt x="92938" y="252968"/>
                      <a:pt x="60767" y="239642"/>
                      <a:pt x="37046" y="215922"/>
                    </a:cubicBezTo>
                    <a:cubicBezTo>
                      <a:pt x="13326" y="192201"/>
                      <a:pt x="0" y="160030"/>
                      <a:pt x="0" y="126484"/>
                    </a:cubicBezTo>
                    <a:lnTo>
                      <a:pt x="0" y="126484"/>
                    </a:lnTo>
                    <a:cubicBezTo>
                      <a:pt x="0" y="92938"/>
                      <a:pt x="13326" y="60767"/>
                      <a:pt x="37046" y="37046"/>
                    </a:cubicBezTo>
                    <a:cubicBezTo>
                      <a:pt x="60767" y="13326"/>
                      <a:pt x="92938" y="0"/>
                      <a:pt x="126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0194" cy="291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550346" y="344886"/>
              <a:ext cx="1315720" cy="590878"/>
            </a:xfrm>
            <a:custGeom>
              <a:avLst/>
              <a:gdLst/>
              <a:ahLst/>
              <a:cxnLst/>
              <a:rect r="r" b="b" t="t" l="l"/>
              <a:pathLst>
                <a:path h="590878" w="1315720">
                  <a:moveTo>
                    <a:pt x="0" y="0"/>
                  </a:moveTo>
                  <a:lnTo>
                    <a:pt x="1315719" y="0"/>
                  </a:lnTo>
                  <a:lnTo>
                    <a:pt x="1315719" y="590878"/>
                  </a:lnTo>
                  <a:lnTo>
                    <a:pt x="0" y="590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63657" y="2316932"/>
            <a:ext cx="8502717" cy="5869397"/>
            <a:chOff x="0" y="0"/>
            <a:chExt cx="11336956" cy="78258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0314188" cy="6962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20"/>
                </a:lnSpc>
              </a:pPr>
              <a:r>
                <a:rPr lang="en-US" sz="9200" spc="-230">
                  <a:solidFill>
                    <a:srgbClr val="FFFFFF"/>
                  </a:solidFill>
                  <a:latin typeface="Poppins Ultra-Bold"/>
                </a:rPr>
                <a:t>Problema do Isomorfismo dos Subgrafos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308937"/>
              <a:ext cx="11336956" cy="51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600" spc="325">
                  <a:solidFill>
                    <a:srgbClr val="89FFDB"/>
                  </a:solidFill>
                  <a:latin typeface="Poppins"/>
                </a:rPr>
                <a:t>ANGELO, ARTHUR, GABRIEL, EDUARDO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077744" y="-10893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006899" y="635183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82592" y="4451896"/>
            <a:ext cx="5790303" cy="1666580"/>
            <a:chOff x="0" y="0"/>
            <a:chExt cx="1606712" cy="462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704864" y="-22443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09179">
            <a:off x="-3159441" y="-11969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52464" y="4451896"/>
            <a:ext cx="5790303" cy="1666580"/>
            <a:chOff x="0" y="0"/>
            <a:chExt cx="1606712" cy="4624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52415"/>
            <a:ext cx="7319221" cy="15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249">
                <a:solidFill>
                  <a:srgbClr val="FFFFFF"/>
                </a:solidFill>
                <a:latin typeface="Poppins Bold"/>
              </a:rPr>
              <a:t>Problema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62629" y="5004513"/>
            <a:ext cx="2569974" cy="67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89FFDB"/>
                </a:solidFill>
                <a:latin typeface="Poppins Bold"/>
              </a:rPr>
              <a:t>GRAFO 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64874" y="6230933"/>
            <a:ext cx="4311382" cy="3633777"/>
          </a:xfrm>
          <a:custGeom>
            <a:avLst/>
            <a:gdLst/>
            <a:ahLst/>
            <a:cxnLst/>
            <a:rect r="r" b="b" t="t" l="l"/>
            <a:pathLst>
              <a:path h="3633777" w="4311382">
                <a:moveTo>
                  <a:pt x="0" y="0"/>
                </a:moveTo>
                <a:lnTo>
                  <a:pt x="4311382" y="0"/>
                </a:lnTo>
                <a:lnTo>
                  <a:pt x="4311382" y="3633777"/>
                </a:lnTo>
                <a:lnTo>
                  <a:pt x="0" y="3633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39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12474" y="6351831"/>
            <a:ext cx="4130540" cy="3525368"/>
          </a:xfrm>
          <a:custGeom>
            <a:avLst/>
            <a:gdLst/>
            <a:ahLst/>
            <a:cxnLst/>
            <a:rect r="r" b="b" t="t" l="l"/>
            <a:pathLst>
              <a:path h="3525368" w="4130540">
                <a:moveTo>
                  <a:pt x="0" y="0"/>
                </a:moveTo>
                <a:lnTo>
                  <a:pt x="4130539" y="0"/>
                </a:lnTo>
                <a:lnTo>
                  <a:pt x="4130539" y="3525367"/>
                </a:lnTo>
                <a:lnTo>
                  <a:pt x="0" y="3525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5081" y="2302971"/>
            <a:ext cx="18137837" cy="134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FFFFFF"/>
                </a:solidFill>
                <a:latin typeface="Arimo"/>
              </a:rPr>
              <a:t>Dado dois grafos G e H, o problema do isomorfismo dos subgrafos busca determinar se existe um isomorfismo entre H e um subgrafo de 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92757" y="4947141"/>
            <a:ext cx="2569974" cy="67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89FFDB"/>
                </a:solidFill>
                <a:latin typeface="Poppins Bold"/>
              </a:rPr>
              <a:t>GRAFO 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8393"/>
            <a:ext cx="8645917" cy="13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Complexidade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3294"/>
            <a:ext cx="8115300" cy="465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0"/>
              </a:lnSpc>
            </a:pPr>
            <a:r>
              <a:rPr lang="en-US" sz="3047">
                <a:solidFill>
                  <a:srgbClr val="FFFFFF"/>
                </a:solidFill>
                <a:latin typeface="Poppins"/>
              </a:rPr>
              <a:t> Segundo Gröger (1992), qualquer problema de isomorfismo de subgrafos tem complexidade de consulta , ou seja, resolver o isomorfismo do subgrafo requer um algoritmo para verificar a presença ou ausência na entrada de  arestas diferentes no grafo.</a:t>
            </a:r>
          </a:p>
          <a:p>
            <a:pPr>
              <a:lnSpc>
                <a:spcPts val="457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588333" y="2213123"/>
            <a:ext cx="5648753" cy="7355878"/>
            <a:chOff x="0" y="0"/>
            <a:chExt cx="7531670" cy="98078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15496" y="1596954"/>
              <a:ext cx="5987654" cy="7345679"/>
            </a:xfrm>
            <a:custGeom>
              <a:avLst/>
              <a:gdLst/>
              <a:ahLst/>
              <a:cxnLst/>
              <a:rect r="r" b="b" t="t" l="l"/>
              <a:pathLst>
                <a:path h="7345679" w="5987654">
                  <a:moveTo>
                    <a:pt x="0" y="0"/>
                  </a:moveTo>
                  <a:lnTo>
                    <a:pt x="5987654" y="0"/>
                  </a:lnTo>
                  <a:lnTo>
                    <a:pt x="5987654" y="7345679"/>
                  </a:lnTo>
                  <a:lnTo>
                    <a:pt x="0" y="7345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401668" y="328235"/>
              <a:ext cx="4815310" cy="1099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6">
                  <a:solidFill>
                    <a:srgbClr val="FFFFFF"/>
                  </a:solidFill>
                  <a:latin typeface="Trocchi"/>
                </a:rPr>
                <a:t>Tamanho do grafo </a:t>
              </a:r>
            </a:p>
            <a:p>
              <a:pPr algn="ctr">
                <a:lnSpc>
                  <a:spcPts val="3369"/>
                </a:lnSpc>
              </a:pPr>
              <a:r>
                <a:rPr lang="en-US" sz="2406">
                  <a:solidFill>
                    <a:srgbClr val="FFFFFF"/>
                  </a:solidFill>
                  <a:latin typeface="Trocchi"/>
                </a:rPr>
                <a:t>x Número de operações.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7531670" cy="9807837"/>
              <a:chOff x="0" y="0"/>
              <a:chExt cx="1569683" cy="204406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69683" cy="2044062"/>
              </a:xfrm>
              <a:custGeom>
                <a:avLst/>
                <a:gdLst/>
                <a:ahLst/>
                <a:cxnLst/>
                <a:rect r="r" b="b" t="t" l="l"/>
                <a:pathLst>
                  <a:path h="2044062" w="1569683">
                    <a:moveTo>
                      <a:pt x="69898" y="0"/>
                    </a:moveTo>
                    <a:lnTo>
                      <a:pt x="1499785" y="0"/>
                    </a:lnTo>
                    <a:cubicBezTo>
                      <a:pt x="1538389" y="0"/>
                      <a:pt x="1569683" y="31295"/>
                      <a:pt x="1569683" y="69898"/>
                    </a:cubicBezTo>
                    <a:lnTo>
                      <a:pt x="1569683" y="1974163"/>
                    </a:lnTo>
                    <a:cubicBezTo>
                      <a:pt x="1569683" y="1992702"/>
                      <a:pt x="1562319" y="2010481"/>
                      <a:pt x="1549211" y="2023589"/>
                    </a:cubicBezTo>
                    <a:cubicBezTo>
                      <a:pt x="1536102" y="2036697"/>
                      <a:pt x="1518323" y="2044062"/>
                      <a:pt x="1499785" y="2044062"/>
                    </a:cubicBezTo>
                    <a:lnTo>
                      <a:pt x="69898" y="2044062"/>
                    </a:lnTo>
                    <a:cubicBezTo>
                      <a:pt x="31295" y="2044062"/>
                      <a:pt x="0" y="2012767"/>
                      <a:pt x="0" y="1974163"/>
                    </a:cubicBezTo>
                    <a:lnTo>
                      <a:pt x="0" y="69898"/>
                    </a:lnTo>
                    <a:cubicBezTo>
                      <a:pt x="0" y="51360"/>
                      <a:pt x="7364" y="33581"/>
                      <a:pt x="20473" y="20473"/>
                    </a:cubicBezTo>
                    <a:cubicBezTo>
                      <a:pt x="33581" y="7364"/>
                      <a:pt x="51360" y="0"/>
                      <a:pt x="69898" y="0"/>
                    </a:cubicBezTo>
                    <a:close/>
                  </a:path>
                </a:pathLst>
              </a:custGeom>
              <a:solidFill>
                <a:srgbClr val="89FFDB">
                  <a:alpha val="6667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569683" cy="20821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1262" y="1504046"/>
            <a:ext cx="12778557" cy="8498873"/>
            <a:chOff x="0" y="0"/>
            <a:chExt cx="3073367" cy="20440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3367" cy="2044062"/>
            </a:xfrm>
            <a:custGeom>
              <a:avLst/>
              <a:gdLst/>
              <a:ahLst/>
              <a:cxnLst/>
              <a:rect r="r" b="b" t="t" l="l"/>
              <a:pathLst>
                <a:path h="2044062" w="3073367">
                  <a:moveTo>
                    <a:pt x="30898" y="0"/>
                  </a:moveTo>
                  <a:lnTo>
                    <a:pt x="3042469" y="0"/>
                  </a:lnTo>
                  <a:cubicBezTo>
                    <a:pt x="3059534" y="0"/>
                    <a:pt x="3073367" y="13834"/>
                    <a:pt x="3073367" y="30898"/>
                  </a:cubicBezTo>
                  <a:lnTo>
                    <a:pt x="3073367" y="2013163"/>
                  </a:lnTo>
                  <a:cubicBezTo>
                    <a:pt x="3073367" y="2021358"/>
                    <a:pt x="3070112" y="2029217"/>
                    <a:pt x="3064317" y="2035012"/>
                  </a:cubicBezTo>
                  <a:cubicBezTo>
                    <a:pt x="3058523" y="2040806"/>
                    <a:pt x="3050664" y="2044062"/>
                    <a:pt x="3042469" y="2044062"/>
                  </a:cubicBezTo>
                  <a:lnTo>
                    <a:pt x="30898" y="2044062"/>
                  </a:lnTo>
                  <a:cubicBezTo>
                    <a:pt x="22704" y="2044062"/>
                    <a:pt x="14845" y="2040806"/>
                    <a:pt x="9050" y="2035012"/>
                  </a:cubicBezTo>
                  <a:cubicBezTo>
                    <a:pt x="3255" y="2029217"/>
                    <a:pt x="0" y="2021358"/>
                    <a:pt x="0" y="2013163"/>
                  </a:cubicBezTo>
                  <a:lnTo>
                    <a:pt x="0" y="30898"/>
                  </a:lnTo>
                  <a:cubicBezTo>
                    <a:pt x="0" y="22704"/>
                    <a:pt x="3255" y="14845"/>
                    <a:pt x="9050" y="9050"/>
                  </a:cubicBezTo>
                  <a:cubicBezTo>
                    <a:pt x="14845" y="3255"/>
                    <a:pt x="22704" y="0"/>
                    <a:pt x="30898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3367" cy="208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70844" y="2507195"/>
            <a:ext cx="11579394" cy="6064445"/>
          </a:xfrm>
          <a:custGeom>
            <a:avLst/>
            <a:gdLst/>
            <a:ahLst/>
            <a:cxnLst/>
            <a:rect r="r" b="b" t="t" l="l"/>
            <a:pathLst>
              <a:path h="6064445" w="11579394">
                <a:moveTo>
                  <a:pt x="0" y="0"/>
                </a:moveTo>
                <a:lnTo>
                  <a:pt x="11579393" y="0"/>
                </a:lnTo>
                <a:lnTo>
                  <a:pt x="11579393" y="6064445"/>
                </a:lnTo>
                <a:lnTo>
                  <a:pt x="0" y="606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3071"/>
            <a:ext cx="12478881" cy="13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Taxa de Crescimento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71262" y="8939118"/>
            <a:ext cx="12778557" cy="106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3687" spc="-92">
                <a:solidFill>
                  <a:srgbClr val="FFFFFF"/>
                </a:solidFill>
                <a:latin typeface="Poppins Medium"/>
              </a:rPr>
              <a:t>Relação entre Tamanho do Grafo e Número de Operações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077744" y="-10893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006899" y="635183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704864" y="-22443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09179">
            <a:off x="-3159441" y="-11969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3978199" cy="15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249">
                <a:solidFill>
                  <a:srgbClr val="FFFFFF"/>
                </a:solidFill>
                <a:latin typeface="Poppins Bold"/>
              </a:rPr>
              <a:t>Problema do Clique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1137952" y="5143500"/>
            <a:ext cx="6801756" cy="4875595"/>
          </a:xfrm>
          <a:custGeom>
            <a:avLst/>
            <a:gdLst/>
            <a:ahLst/>
            <a:cxnLst/>
            <a:rect r="r" b="b" t="t" l="l"/>
            <a:pathLst>
              <a:path h="4875595" w="6801756">
                <a:moveTo>
                  <a:pt x="0" y="0"/>
                </a:moveTo>
                <a:lnTo>
                  <a:pt x="6801755" y="0"/>
                </a:lnTo>
                <a:lnTo>
                  <a:pt x="6801755" y="4875595"/>
                </a:lnTo>
                <a:lnTo>
                  <a:pt x="0" y="487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505378" y="6351831"/>
            <a:ext cx="3815567" cy="3318656"/>
          </a:xfrm>
          <a:custGeom>
            <a:avLst/>
            <a:gdLst/>
            <a:ahLst/>
            <a:cxnLst/>
            <a:rect r="r" b="b" t="t" l="l"/>
            <a:pathLst>
              <a:path h="3318656" w="3815567">
                <a:moveTo>
                  <a:pt x="0" y="0"/>
                </a:moveTo>
                <a:lnTo>
                  <a:pt x="3815566" y="0"/>
                </a:lnTo>
                <a:lnTo>
                  <a:pt x="3815566" y="3318655"/>
                </a:lnTo>
                <a:lnTo>
                  <a:pt x="0" y="3318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9209" y="2930230"/>
            <a:ext cx="16343334" cy="270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3851">
                <a:solidFill>
                  <a:srgbClr val="FFFFFF"/>
                </a:solidFill>
                <a:latin typeface="Arimo"/>
              </a:rPr>
              <a:t>Dado um grafo não direcionado G e um número inteiro k, o problema do clique busca descobrir a quantidade máxima de conjunto de k vértices em G que estão conectados a uma aresta, o qual está ligação pode ser chamada de clique.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8393"/>
            <a:ext cx="3572876" cy="13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Prova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63637"/>
            <a:ext cx="16230600" cy="21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6"/>
              </a:lnSpc>
              <a:spcBef>
                <a:spcPct val="0"/>
              </a:spcBef>
            </a:pPr>
            <a:r>
              <a:rPr lang="en-US" sz="3696" spc="-92">
                <a:solidFill>
                  <a:srgbClr val="FFFFFF"/>
                </a:solidFill>
                <a:latin typeface="Poppins Ultra-Bold"/>
              </a:rPr>
              <a:t>A complexidade computacional do PIS é conhecida por ser NP-completo. Para provar isso, realizamos uma redução de um problema já conhecido como NP-completo (Problema do Clique) para o problema em questão.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32999" y="6242335"/>
            <a:ext cx="6858331" cy="131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  <a:spcBef>
                <a:spcPct val="0"/>
              </a:spcBef>
            </a:pPr>
            <a:r>
              <a:rPr lang="en-US" sz="9200" spc="-230">
                <a:solidFill>
                  <a:srgbClr val="FFFFFF"/>
                </a:solidFill>
                <a:latin typeface="Trocchi"/>
              </a:rPr>
              <a:t>C(k,2)=k(k-1)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371619"/>
            <a:ext cx="3147330" cy="127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4"/>
              </a:lnSpc>
            </a:pPr>
            <a:r>
              <a:rPr lang="en-US" sz="7424">
                <a:solidFill>
                  <a:srgbClr val="FFFFFF"/>
                </a:solidFill>
                <a:latin typeface="Arimo"/>
              </a:rPr>
              <a:t>______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59991" y="6976277"/>
            <a:ext cx="675859" cy="177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21"/>
              </a:lnSpc>
            </a:pPr>
            <a:r>
              <a:rPr lang="en-US" sz="10300">
                <a:solidFill>
                  <a:srgbClr val="FFFFFF"/>
                </a:solidFill>
                <a:latin typeface="Trocchi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8393"/>
            <a:ext cx="10336931" cy="13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METAHEURÍSTICA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36278"/>
            <a:ext cx="7249845" cy="436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8"/>
              </a:lnSpc>
            </a:pPr>
            <a:r>
              <a:rPr lang="en-US" sz="3272">
                <a:solidFill>
                  <a:srgbClr val="FFFFFF"/>
                </a:solidFill>
                <a:latin typeface="Poppins"/>
              </a:rPr>
              <a:t>Os operadores genéticos, como crossover e mutação, atuam nessa representação para explorar e combinar isomorfismos de maneira a buscar soluções aproximadas para instâncias amplas do PIS.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365631" y="1308393"/>
            <a:ext cx="5698606" cy="7949907"/>
            <a:chOff x="0" y="0"/>
            <a:chExt cx="7598141" cy="10599876"/>
          </a:xfrm>
        </p:grpSpPr>
        <p:sp>
          <p:nvSpPr>
            <p:cNvPr name="Freeform 5" id="5"/>
            <p:cNvSpPr/>
            <p:nvPr/>
          </p:nvSpPr>
          <p:spPr>
            <a:xfrm flipH="false" flipV="false" rot="5400000">
              <a:off x="-1500867" y="1500867"/>
              <a:ext cx="10599876" cy="7598141"/>
            </a:xfrm>
            <a:custGeom>
              <a:avLst/>
              <a:gdLst/>
              <a:ahLst/>
              <a:cxnLst/>
              <a:rect r="r" b="b" t="t" l="l"/>
              <a:pathLst>
                <a:path h="7598141" w="10599876">
                  <a:moveTo>
                    <a:pt x="0" y="0"/>
                  </a:moveTo>
                  <a:lnTo>
                    <a:pt x="10599876" y="0"/>
                  </a:lnTo>
                  <a:lnTo>
                    <a:pt x="10599876" y="7598142"/>
                  </a:lnTo>
                  <a:lnTo>
                    <a:pt x="0" y="7598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4000"/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43312" y="2984341"/>
              <a:ext cx="417318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677267" y="7490934"/>
              <a:ext cx="451925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485911" y="4363731"/>
              <a:ext cx="417318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174346" y="178544"/>
              <a:ext cx="486532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067397" y="2524005"/>
              <a:ext cx="382033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F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08911" y="9332877"/>
              <a:ext cx="417318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847403" y="9468392"/>
              <a:ext cx="451925" cy="829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0"/>
                </a:lnSpc>
              </a:pPr>
              <a:r>
                <a:rPr lang="en-US" sz="3693">
                  <a:solidFill>
                    <a:srgbClr val="FFFFFF"/>
                  </a:solidFill>
                  <a:latin typeface="Arimo"/>
                </a:rPr>
                <a:t>C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93993" y="3011864"/>
            <a:ext cx="11785728" cy="62464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48900" y="1028700"/>
            <a:ext cx="4390200" cy="139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Código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077744" y="-10893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006899" y="635183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704864" y="-22443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09179">
            <a:off x="-3159441" y="-11969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1547" y="4066265"/>
            <a:ext cx="10695352" cy="228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66"/>
              </a:lnSpc>
            </a:pPr>
            <a:r>
              <a:rPr lang="en-US" sz="15060" spc="-376">
                <a:solidFill>
                  <a:srgbClr val="FFFFFF"/>
                </a:solidFill>
                <a:latin typeface="Poppins Bold"/>
              </a:rPr>
              <a:t>Obrigado!!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DAF1BOTE6iA</dc:identifier>
  <dcterms:modified xsi:type="dcterms:W3CDTF">2011-08-01T06:04:30Z</dcterms:modified>
  <cp:revision>1</cp:revision>
  <dc:title>Problema</dc:title>
</cp:coreProperties>
</file>